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Open Sans" panose="020B0606030504020204" pitchFamily="34" charset="0"/>
      <p:regular r:id="rId25"/>
    </p:embeddedFont>
    <p:embeddedFont>
      <p:font typeface="Open Sans Bold" panose="020B0806030504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1" d="100"/>
          <a:sy n="81" d="100"/>
        </p:scale>
        <p:origin x="246"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27.sv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vi-VN"/>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vi-VN"/>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vi-VN"/>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vi-VN"/>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vi-VN"/>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vi-VN"/>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vi-VN"/>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vi-VN"/>
          </a:p>
        </p:txBody>
      </p:sp>
      <p:sp>
        <p:nvSpPr>
          <p:cNvPr id="17" name="TextBox 17"/>
          <p:cNvSpPr txBox="1"/>
          <p:nvPr/>
        </p:nvSpPr>
        <p:spPr>
          <a:xfrm>
            <a:off x="1173077" y="1896283"/>
            <a:ext cx="15941845" cy="3789224"/>
          </a:xfrm>
          <a:prstGeom prst="rect">
            <a:avLst/>
          </a:prstGeom>
        </p:spPr>
        <p:txBody>
          <a:bodyPr lIns="0" tIns="0" rIns="0" bIns="0" rtlCol="0" anchor="t">
            <a:spAutoFit/>
          </a:bodyPr>
          <a:lstStyle/>
          <a:p>
            <a:pPr algn="ctr">
              <a:lnSpc>
                <a:spcPts val="9135"/>
              </a:lnSpc>
            </a:pPr>
            <a:r>
              <a:rPr lang="en-US" sz="9719" b="1">
                <a:solidFill>
                  <a:srgbClr val="000000"/>
                </a:solidFill>
                <a:latin typeface="Open Sans Bold"/>
                <a:ea typeface="Open Sans Bold"/>
                <a:cs typeface="Open Sans Bold"/>
                <a:sym typeface="Open Sans Bold"/>
              </a:rPr>
              <a:t>Website quản lý ứng viên, công ty và tuyển dụng công việc</a:t>
            </a:r>
          </a:p>
          <a:p>
            <a:pPr algn="ctr">
              <a:lnSpc>
                <a:spcPts val="2811"/>
              </a:lnSpc>
            </a:pPr>
            <a:endParaRPr lang="en-US" sz="9719" b="1">
              <a:solidFill>
                <a:srgbClr val="000000"/>
              </a:solidFill>
              <a:latin typeface="Open Sans Bold"/>
              <a:ea typeface="Open Sans Bold"/>
              <a:cs typeface="Open Sans Bold"/>
              <a:sym typeface="Open Sans Bold"/>
            </a:endParaRPr>
          </a:p>
        </p:txBody>
      </p:sp>
      <p:sp>
        <p:nvSpPr>
          <p:cNvPr id="18" name="Freeform 18"/>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9" name="TextBox 19"/>
          <p:cNvSpPr txBox="1"/>
          <p:nvPr/>
        </p:nvSpPr>
        <p:spPr>
          <a:xfrm>
            <a:off x="4914102" y="6154200"/>
            <a:ext cx="8459795" cy="587551"/>
          </a:xfrm>
          <a:prstGeom prst="rect">
            <a:avLst/>
          </a:prstGeom>
        </p:spPr>
        <p:txBody>
          <a:bodyPr lIns="0" tIns="0" rIns="0" bIns="0" rtlCol="0" anchor="t">
            <a:spAutoFit/>
          </a:bodyPr>
          <a:lstStyle/>
          <a:p>
            <a:pPr algn="ctr">
              <a:lnSpc>
                <a:spcPts val="4381"/>
              </a:lnSpc>
            </a:pPr>
            <a:r>
              <a:rPr lang="en-US" sz="4381" b="1" spc="-87">
                <a:solidFill>
                  <a:srgbClr val="000000"/>
                </a:solidFill>
                <a:latin typeface="Open Sans Bold"/>
                <a:ea typeface="Open Sans Bold"/>
                <a:cs typeface="Open Sans Bold"/>
                <a:sym typeface="Open Sans Bold"/>
              </a:rPr>
              <a:t>Sinh viên thực hiện: Lê Đại Phát</a:t>
            </a:r>
          </a:p>
        </p:txBody>
      </p:sp>
      <p:sp>
        <p:nvSpPr>
          <p:cNvPr id="20" name="TextBox 20"/>
          <p:cNvSpPr txBox="1"/>
          <p:nvPr/>
        </p:nvSpPr>
        <p:spPr>
          <a:xfrm>
            <a:off x="4914102" y="7216228"/>
            <a:ext cx="8459795" cy="587551"/>
          </a:xfrm>
          <a:prstGeom prst="rect">
            <a:avLst/>
          </a:prstGeom>
        </p:spPr>
        <p:txBody>
          <a:bodyPr lIns="0" tIns="0" rIns="0" bIns="0" rtlCol="0" anchor="t">
            <a:spAutoFit/>
          </a:bodyPr>
          <a:lstStyle/>
          <a:p>
            <a:pPr algn="ctr">
              <a:lnSpc>
                <a:spcPts val="4381"/>
              </a:lnSpc>
            </a:pPr>
            <a:r>
              <a:rPr lang="en-US" sz="4381" b="1" spc="-87">
                <a:solidFill>
                  <a:srgbClr val="000000"/>
                </a:solidFill>
                <a:latin typeface="Open Sans Bold"/>
                <a:ea typeface="Open Sans Bold"/>
                <a:cs typeface="Open Sans Bold"/>
                <a:sym typeface="Open Sans Bold"/>
              </a:rPr>
              <a:t>GVHD: Võ Văn Hải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2471212" y="1066800"/>
            <a:ext cx="13003868" cy="6456557"/>
          </a:xfrm>
          <a:custGeom>
            <a:avLst/>
            <a:gdLst/>
            <a:ahLst/>
            <a:cxnLst/>
            <a:rect l="l" t="t" r="r" b="b"/>
            <a:pathLst>
              <a:path w="13003868" h="6456557">
                <a:moveTo>
                  <a:pt x="0" y="0"/>
                </a:moveTo>
                <a:lnTo>
                  <a:pt x="13003868" y="0"/>
                </a:lnTo>
                <a:lnTo>
                  <a:pt x="13003868" y="6456557"/>
                </a:lnTo>
                <a:lnTo>
                  <a:pt x="0" y="6456557"/>
                </a:lnTo>
                <a:lnTo>
                  <a:pt x="0" y="0"/>
                </a:lnTo>
                <a:close/>
              </a:path>
            </a:pathLst>
          </a:custGeom>
          <a:blipFill>
            <a:blip r:embed="rId3"/>
            <a:stretch>
              <a:fillRect l="-616" r="-1232"/>
            </a:stretch>
          </a:blipFill>
        </p:spPr>
        <p:txBody>
          <a:bodyPr/>
          <a:lstStyle/>
          <a:p>
            <a:endParaRPr lang="vi-VN"/>
          </a:p>
        </p:txBody>
      </p:sp>
      <p:sp>
        <p:nvSpPr>
          <p:cNvPr id="4" name="Freeform 4"/>
          <p:cNvSpPr/>
          <p:nvPr/>
        </p:nvSpPr>
        <p:spPr>
          <a:xfrm>
            <a:off x="2543909" y="5214983"/>
            <a:ext cx="12931171" cy="4882384"/>
          </a:xfrm>
          <a:custGeom>
            <a:avLst/>
            <a:gdLst/>
            <a:ahLst/>
            <a:cxnLst/>
            <a:rect l="l" t="t" r="r" b="b"/>
            <a:pathLst>
              <a:path w="12931171" h="4882384">
                <a:moveTo>
                  <a:pt x="0" y="0"/>
                </a:moveTo>
                <a:lnTo>
                  <a:pt x="12931171" y="0"/>
                </a:lnTo>
                <a:lnTo>
                  <a:pt x="12931171" y="4882383"/>
                </a:lnTo>
                <a:lnTo>
                  <a:pt x="0" y="4882383"/>
                </a:lnTo>
                <a:lnTo>
                  <a:pt x="0" y="0"/>
                </a:lnTo>
                <a:close/>
              </a:path>
            </a:pathLst>
          </a:custGeom>
          <a:blipFill>
            <a:blip r:embed="rId4"/>
            <a:stretch>
              <a:fillRect l="-1111" r="-1235" b="-1312"/>
            </a:stretch>
          </a:blipFill>
        </p:spPr>
        <p:txBody>
          <a:bodyPr/>
          <a:lstStyle/>
          <a:p>
            <a:endParaRPr lang="vi-VN"/>
          </a:p>
        </p:txBody>
      </p:sp>
      <p:sp>
        <p:nvSpPr>
          <p:cNvPr id="5" name="TextBox 5"/>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6" name="TextBox 6"/>
          <p:cNvSpPr txBox="1"/>
          <p:nvPr/>
        </p:nvSpPr>
        <p:spPr>
          <a:xfrm>
            <a:off x="5451815" y="318095"/>
            <a:ext cx="6730142"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Giao diện cập nhật thông tin ứng viên: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3021524" y="1173006"/>
            <a:ext cx="12617556" cy="6236131"/>
          </a:xfrm>
          <a:custGeom>
            <a:avLst/>
            <a:gdLst/>
            <a:ahLst/>
            <a:cxnLst/>
            <a:rect l="l" t="t" r="r" b="b"/>
            <a:pathLst>
              <a:path w="12617556" h="6236131">
                <a:moveTo>
                  <a:pt x="0" y="0"/>
                </a:moveTo>
                <a:lnTo>
                  <a:pt x="12617556" y="0"/>
                </a:lnTo>
                <a:lnTo>
                  <a:pt x="12617556" y="6236131"/>
                </a:lnTo>
                <a:lnTo>
                  <a:pt x="0" y="6236131"/>
                </a:lnTo>
                <a:lnTo>
                  <a:pt x="0" y="0"/>
                </a:lnTo>
                <a:close/>
              </a:path>
            </a:pathLst>
          </a:custGeom>
          <a:blipFill>
            <a:blip r:embed="rId3"/>
            <a:stretch>
              <a:fillRect t="-8475" r="-1877"/>
            </a:stretch>
          </a:blipFill>
        </p:spPr>
        <p:txBody>
          <a:bodyPr/>
          <a:lstStyle/>
          <a:p>
            <a:endParaRPr lang="vi-VN"/>
          </a:p>
        </p:txBody>
      </p:sp>
      <p:sp>
        <p:nvSpPr>
          <p:cNvPr id="4" name="Freeform 4"/>
          <p:cNvSpPr/>
          <p:nvPr/>
        </p:nvSpPr>
        <p:spPr>
          <a:xfrm>
            <a:off x="3021524" y="4682737"/>
            <a:ext cx="12714821" cy="4880169"/>
          </a:xfrm>
          <a:custGeom>
            <a:avLst/>
            <a:gdLst/>
            <a:ahLst/>
            <a:cxnLst/>
            <a:rect l="l" t="t" r="r" b="b"/>
            <a:pathLst>
              <a:path w="12714821" h="4880169">
                <a:moveTo>
                  <a:pt x="0" y="0"/>
                </a:moveTo>
                <a:lnTo>
                  <a:pt x="12714821" y="0"/>
                </a:lnTo>
                <a:lnTo>
                  <a:pt x="12714821" y="4880169"/>
                </a:lnTo>
                <a:lnTo>
                  <a:pt x="0" y="4880169"/>
                </a:lnTo>
                <a:lnTo>
                  <a:pt x="0" y="0"/>
                </a:lnTo>
                <a:close/>
              </a:path>
            </a:pathLst>
          </a:custGeom>
          <a:blipFill>
            <a:blip r:embed="rId4"/>
            <a:stretch>
              <a:fillRect l="-1015" r="-1305" b="-1970"/>
            </a:stretch>
          </a:blipFill>
        </p:spPr>
        <p:txBody>
          <a:bodyPr/>
          <a:lstStyle/>
          <a:p>
            <a:endParaRPr lang="vi-VN"/>
          </a:p>
        </p:txBody>
      </p:sp>
      <p:sp>
        <p:nvSpPr>
          <p:cNvPr id="5" name="TextBox 5"/>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6" name="TextBox 6"/>
          <p:cNvSpPr txBox="1"/>
          <p:nvPr/>
        </p:nvSpPr>
        <p:spPr>
          <a:xfrm>
            <a:off x="5451815" y="318095"/>
            <a:ext cx="10800095" cy="828675"/>
          </a:xfrm>
          <a:prstGeom prst="rect">
            <a:avLst/>
          </a:prstGeom>
        </p:spPr>
        <p:txBody>
          <a:bodyPr lIns="0" tIns="0" rIns="0" bIns="0" rtlCol="0" anchor="t">
            <a:spAutoFit/>
          </a:bodyPr>
          <a:lstStyle/>
          <a:p>
            <a:pPr algn="l">
              <a:lnSpc>
                <a:spcPts val="3374"/>
              </a:lnSpc>
            </a:pPr>
            <a:r>
              <a:rPr lang="en-US" sz="2499" spc="149">
                <a:solidFill>
                  <a:srgbClr val="000000"/>
                </a:solidFill>
                <a:latin typeface="Open Sans"/>
                <a:ea typeface="Open Sans"/>
                <a:cs typeface="Open Sans"/>
                <a:sym typeface="Open Sans"/>
              </a:rPr>
              <a:t>Giao diện đề xuất công việc phù hợp với năng lực của ứng viên:</a:t>
            </a:r>
          </a:p>
          <a:p>
            <a:pPr marL="0" lvl="0" indent="0" algn="l">
              <a:lnSpc>
                <a:spcPts val="3374"/>
              </a:lnSpc>
              <a:spcBef>
                <a:spcPct val="0"/>
              </a:spcBef>
            </a:pPr>
            <a:endParaRPr lang="en-US" sz="2499" spc="149">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519166" y="1612435"/>
            <a:ext cx="15740134" cy="7645865"/>
          </a:xfrm>
          <a:custGeom>
            <a:avLst/>
            <a:gdLst/>
            <a:ahLst/>
            <a:cxnLst/>
            <a:rect l="l" t="t" r="r" b="b"/>
            <a:pathLst>
              <a:path w="15740134" h="7645865">
                <a:moveTo>
                  <a:pt x="0" y="0"/>
                </a:moveTo>
                <a:lnTo>
                  <a:pt x="15740134" y="0"/>
                </a:lnTo>
                <a:lnTo>
                  <a:pt x="15740134" y="7645865"/>
                </a:lnTo>
                <a:lnTo>
                  <a:pt x="0" y="7645865"/>
                </a:lnTo>
                <a:lnTo>
                  <a:pt x="0" y="0"/>
                </a:lnTo>
                <a:close/>
              </a:path>
            </a:pathLst>
          </a:custGeom>
          <a:blipFill>
            <a:blip r:embed="rId3"/>
            <a:stretch>
              <a:fillRect l="-1308" t="-10194" r="-1221" b="-618"/>
            </a:stretch>
          </a:blipFill>
        </p:spPr>
        <p:txBody>
          <a:bodyPr/>
          <a:lstStyle/>
          <a:p>
            <a:endParaRPr lang="vi-VN"/>
          </a:p>
        </p:txBody>
      </p:sp>
      <p:sp>
        <p:nvSpPr>
          <p:cNvPr id="4" name="TextBox 4"/>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5" name="TextBox 5"/>
          <p:cNvSpPr txBox="1"/>
          <p:nvPr/>
        </p:nvSpPr>
        <p:spPr>
          <a:xfrm>
            <a:off x="5451815" y="318095"/>
            <a:ext cx="10800095" cy="828675"/>
          </a:xfrm>
          <a:prstGeom prst="rect">
            <a:avLst/>
          </a:prstGeom>
        </p:spPr>
        <p:txBody>
          <a:bodyPr lIns="0" tIns="0" rIns="0" bIns="0" rtlCol="0" anchor="t">
            <a:spAutoFit/>
          </a:bodyPr>
          <a:lstStyle/>
          <a:p>
            <a:pPr algn="l">
              <a:lnSpc>
                <a:spcPts val="3374"/>
              </a:lnSpc>
            </a:pPr>
            <a:r>
              <a:rPr lang="en-US" sz="2499" spc="149">
                <a:solidFill>
                  <a:srgbClr val="000000"/>
                </a:solidFill>
                <a:latin typeface="Open Sans"/>
                <a:ea typeface="Open Sans"/>
                <a:cs typeface="Open Sans"/>
                <a:sym typeface="Open Sans"/>
              </a:rPr>
              <a:t>Giao diện đề xuất kỹ năng nên học:</a:t>
            </a:r>
          </a:p>
          <a:p>
            <a:pPr marL="0" lvl="0" indent="0" algn="l">
              <a:lnSpc>
                <a:spcPts val="3374"/>
              </a:lnSpc>
              <a:spcBef>
                <a:spcPct val="0"/>
              </a:spcBef>
            </a:pPr>
            <a:endParaRPr lang="en-US" sz="2499" spc="149">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2299807" y="1028700"/>
            <a:ext cx="14311032" cy="7032364"/>
          </a:xfrm>
          <a:custGeom>
            <a:avLst/>
            <a:gdLst/>
            <a:ahLst/>
            <a:cxnLst/>
            <a:rect l="l" t="t" r="r" b="b"/>
            <a:pathLst>
              <a:path w="14311032" h="7032364">
                <a:moveTo>
                  <a:pt x="0" y="0"/>
                </a:moveTo>
                <a:lnTo>
                  <a:pt x="14311032" y="0"/>
                </a:lnTo>
                <a:lnTo>
                  <a:pt x="14311032" y="7032364"/>
                </a:lnTo>
                <a:lnTo>
                  <a:pt x="0" y="7032364"/>
                </a:lnTo>
                <a:lnTo>
                  <a:pt x="0" y="0"/>
                </a:lnTo>
                <a:close/>
              </a:path>
            </a:pathLst>
          </a:custGeom>
          <a:blipFill>
            <a:blip r:embed="rId3"/>
            <a:stretch>
              <a:fillRect l="-728" t="-9012" r="-2039"/>
            </a:stretch>
          </a:blipFill>
        </p:spPr>
        <p:txBody>
          <a:bodyPr/>
          <a:lstStyle/>
          <a:p>
            <a:endParaRPr lang="vi-VN"/>
          </a:p>
        </p:txBody>
      </p:sp>
      <p:sp>
        <p:nvSpPr>
          <p:cNvPr id="4" name="Freeform 4"/>
          <p:cNvSpPr/>
          <p:nvPr/>
        </p:nvSpPr>
        <p:spPr>
          <a:xfrm>
            <a:off x="2309332" y="5623940"/>
            <a:ext cx="14332246" cy="4417048"/>
          </a:xfrm>
          <a:custGeom>
            <a:avLst/>
            <a:gdLst/>
            <a:ahLst/>
            <a:cxnLst/>
            <a:rect l="l" t="t" r="r" b="b"/>
            <a:pathLst>
              <a:path w="14332246" h="4417048">
                <a:moveTo>
                  <a:pt x="0" y="0"/>
                </a:moveTo>
                <a:lnTo>
                  <a:pt x="14332245" y="0"/>
                </a:lnTo>
                <a:lnTo>
                  <a:pt x="14332245" y="4417048"/>
                </a:lnTo>
                <a:lnTo>
                  <a:pt x="0" y="4417048"/>
                </a:lnTo>
                <a:lnTo>
                  <a:pt x="0" y="0"/>
                </a:lnTo>
                <a:close/>
              </a:path>
            </a:pathLst>
          </a:custGeom>
          <a:blipFill>
            <a:blip r:embed="rId4"/>
            <a:stretch>
              <a:fillRect l="-562" r="-1740"/>
            </a:stretch>
          </a:blipFill>
        </p:spPr>
        <p:txBody>
          <a:bodyPr/>
          <a:lstStyle/>
          <a:p>
            <a:endParaRPr lang="vi-VN"/>
          </a:p>
        </p:txBody>
      </p:sp>
      <p:sp>
        <p:nvSpPr>
          <p:cNvPr id="5" name="TextBox 5"/>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6" name="TextBox 6"/>
          <p:cNvSpPr txBox="1"/>
          <p:nvPr/>
        </p:nvSpPr>
        <p:spPr>
          <a:xfrm>
            <a:off x="5451815" y="318095"/>
            <a:ext cx="10800095"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Giao diện danh sách các công 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962484" y="1348061"/>
            <a:ext cx="16363033" cy="7910239"/>
          </a:xfrm>
          <a:custGeom>
            <a:avLst/>
            <a:gdLst/>
            <a:ahLst/>
            <a:cxnLst/>
            <a:rect l="l" t="t" r="r" b="b"/>
            <a:pathLst>
              <a:path w="16363033" h="7910239">
                <a:moveTo>
                  <a:pt x="0" y="0"/>
                </a:moveTo>
                <a:lnTo>
                  <a:pt x="16363032" y="0"/>
                </a:lnTo>
                <a:lnTo>
                  <a:pt x="16363032" y="7910239"/>
                </a:lnTo>
                <a:lnTo>
                  <a:pt x="0" y="7910239"/>
                </a:lnTo>
                <a:lnTo>
                  <a:pt x="0" y="0"/>
                </a:lnTo>
                <a:close/>
              </a:path>
            </a:pathLst>
          </a:custGeom>
          <a:blipFill>
            <a:blip r:embed="rId3"/>
            <a:stretch>
              <a:fillRect l="-443" t="-7511" r="-889" b="-178"/>
            </a:stretch>
          </a:blipFill>
        </p:spPr>
        <p:txBody>
          <a:bodyPr/>
          <a:lstStyle/>
          <a:p>
            <a:endParaRPr lang="vi-VN"/>
          </a:p>
        </p:txBody>
      </p:sp>
      <p:sp>
        <p:nvSpPr>
          <p:cNvPr id="4" name="TextBox 4"/>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5" name="TextBox 5"/>
          <p:cNvSpPr txBox="1"/>
          <p:nvPr/>
        </p:nvSpPr>
        <p:spPr>
          <a:xfrm>
            <a:off x="5451815" y="318095"/>
            <a:ext cx="10800095" cy="828675"/>
          </a:xfrm>
          <a:prstGeom prst="rect">
            <a:avLst/>
          </a:prstGeom>
        </p:spPr>
        <p:txBody>
          <a:bodyPr lIns="0" tIns="0" rIns="0" bIns="0" rtlCol="0" anchor="t">
            <a:spAutoFit/>
          </a:bodyPr>
          <a:lstStyle/>
          <a:p>
            <a:pPr algn="l">
              <a:lnSpc>
                <a:spcPts val="3374"/>
              </a:lnSpc>
            </a:pPr>
            <a:r>
              <a:rPr lang="en-US" sz="2499" spc="149">
                <a:solidFill>
                  <a:srgbClr val="000000"/>
                </a:solidFill>
                <a:latin typeface="Open Sans"/>
                <a:ea typeface="Open Sans"/>
                <a:cs typeface="Open Sans"/>
                <a:sym typeface="Open Sans"/>
              </a:rPr>
              <a:t>-Giao diện thông tin chi tiết của công ty</a:t>
            </a:r>
          </a:p>
          <a:p>
            <a:pPr marL="0" lvl="0" indent="0" algn="l">
              <a:lnSpc>
                <a:spcPts val="3374"/>
              </a:lnSpc>
              <a:spcBef>
                <a:spcPct val="0"/>
              </a:spcBef>
            </a:pPr>
            <a:endParaRPr lang="en-US" sz="2499" spc="149">
              <a:solidFill>
                <a:srgbClr val="00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292800" y="1450499"/>
            <a:ext cx="15702399" cy="7682040"/>
          </a:xfrm>
          <a:custGeom>
            <a:avLst/>
            <a:gdLst/>
            <a:ahLst/>
            <a:cxnLst/>
            <a:rect l="l" t="t" r="r" b="b"/>
            <a:pathLst>
              <a:path w="15702399" h="7682040">
                <a:moveTo>
                  <a:pt x="0" y="0"/>
                </a:moveTo>
                <a:lnTo>
                  <a:pt x="15702400" y="0"/>
                </a:lnTo>
                <a:lnTo>
                  <a:pt x="15702400" y="7682040"/>
                </a:lnTo>
                <a:lnTo>
                  <a:pt x="0" y="7682040"/>
                </a:lnTo>
                <a:lnTo>
                  <a:pt x="0" y="0"/>
                </a:lnTo>
                <a:close/>
              </a:path>
            </a:pathLst>
          </a:custGeom>
          <a:blipFill>
            <a:blip r:embed="rId3"/>
            <a:stretch>
              <a:fillRect r="-612"/>
            </a:stretch>
          </a:blipFill>
        </p:spPr>
        <p:txBody>
          <a:bodyPr/>
          <a:lstStyle/>
          <a:p>
            <a:endParaRPr lang="vi-VN"/>
          </a:p>
        </p:txBody>
      </p:sp>
      <p:sp>
        <p:nvSpPr>
          <p:cNvPr id="4" name="TextBox 4"/>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5" name="TextBox 5"/>
          <p:cNvSpPr txBox="1"/>
          <p:nvPr/>
        </p:nvSpPr>
        <p:spPr>
          <a:xfrm>
            <a:off x="5451815" y="318095"/>
            <a:ext cx="10800095"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Giao diện thêm mới công 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660156" y="1558136"/>
            <a:ext cx="15047804" cy="7330962"/>
          </a:xfrm>
          <a:custGeom>
            <a:avLst/>
            <a:gdLst/>
            <a:ahLst/>
            <a:cxnLst/>
            <a:rect l="l" t="t" r="r" b="b"/>
            <a:pathLst>
              <a:path w="15047804" h="7330962">
                <a:moveTo>
                  <a:pt x="0" y="0"/>
                </a:moveTo>
                <a:lnTo>
                  <a:pt x="15047805" y="0"/>
                </a:lnTo>
                <a:lnTo>
                  <a:pt x="15047805" y="7330962"/>
                </a:lnTo>
                <a:lnTo>
                  <a:pt x="0" y="7330962"/>
                </a:lnTo>
                <a:lnTo>
                  <a:pt x="0" y="0"/>
                </a:lnTo>
                <a:close/>
              </a:path>
            </a:pathLst>
          </a:custGeom>
          <a:blipFill>
            <a:blip r:embed="rId3"/>
            <a:stretch>
              <a:fillRect l="-532" t="-2185" r="-1064"/>
            </a:stretch>
          </a:blipFill>
        </p:spPr>
        <p:txBody>
          <a:bodyPr/>
          <a:lstStyle/>
          <a:p>
            <a:endParaRPr lang="vi-VN"/>
          </a:p>
        </p:txBody>
      </p:sp>
      <p:sp>
        <p:nvSpPr>
          <p:cNvPr id="4" name="TextBox 4"/>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5" name="TextBox 5"/>
          <p:cNvSpPr txBox="1"/>
          <p:nvPr/>
        </p:nvSpPr>
        <p:spPr>
          <a:xfrm>
            <a:off x="5451815" y="318095"/>
            <a:ext cx="10800095"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Giao diện cập nhật thông tin công 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316456" y="1028700"/>
            <a:ext cx="15655088" cy="7743366"/>
          </a:xfrm>
          <a:custGeom>
            <a:avLst/>
            <a:gdLst/>
            <a:ahLst/>
            <a:cxnLst/>
            <a:rect l="l" t="t" r="r" b="b"/>
            <a:pathLst>
              <a:path w="15655088" h="7743366">
                <a:moveTo>
                  <a:pt x="0" y="0"/>
                </a:moveTo>
                <a:lnTo>
                  <a:pt x="15655088" y="0"/>
                </a:lnTo>
                <a:lnTo>
                  <a:pt x="15655088" y="7743366"/>
                </a:lnTo>
                <a:lnTo>
                  <a:pt x="0" y="7743366"/>
                </a:lnTo>
                <a:lnTo>
                  <a:pt x="0" y="0"/>
                </a:lnTo>
                <a:close/>
              </a:path>
            </a:pathLst>
          </a:custGeom>
          <a:blipFill>
            <a:blip r:embed="rId3"/>
            <a:stretch>
              <a:fillRect l="-949" t="-8642" r="-1896"/>
            </a:stretch>
          </a:blipFill>
        </p:spPr>
        <p:txBody>
          <a:bodyPr/>
          <a:lstStyle/>
          <a:p>
            <a:endParaRPr lang="vi-VN"/>
          </a:p>
        </p:txBody>
      </p:sp>
      <p:sp>
        <p:nvSpPr>
          <p:cNvPr id="4" name="Freeform 4"/>
          <p:cNvSpPr/>
          <p:nvPr/>
        </p:nvSpPr>
        <p:spPr>
          <a:xfrm>
            <a:off x="1236303" y="5819585"/>
            <a:ext cx="15777294" cy="4674838"/>
          </a:xfrm>
          <a:custGeom>
            <a:avLst/>
            <a:gdLst/>
            <a:ahLst/>
            <a:cxnLst/>
            <a:rect l="l" t="t" r="r" b="b"/>
            <a:pathLst>
              <a:path w="15777294" h="4674838">
                <a:moveTo>
                  <a:pt x="0" y="0"/>
                </a:moveTo>
                <a:lnTo>
                  <a:pt x="15777294" y="0"/>
                </a:lnTo>
                <a:lnTo>
                  <a:pt x="15777294" y="4674838"/>
                </a:lnTo>
                <a:lnTo>
                  <a:pt x="0" y="4674838"/>
                </a:lnTo>
                <a:lnTo>
                  <a:pt x="0" y="0"/>
                </a:lnTo>
                <a:close/>
              </a:path>
            </a:pathLst>
          </a:custGeom>
          <a:blipFill>
            <a:blip r:embed="rId4"/>
            <a:stretch>
              <a:fillRect l="-579" r="-1593"/>
            </a:stretch>
          </a:blipFill>
        </p:spPr>
        <p:txBody>
          <a:bodyPr/>
          <a:lstStyle/>
          <a:p>
            <a:endParaRPr lang="vi-VN"/>
          </a:p>
        </p:txBody>
      </p:sp>
      <p:sp>
        <p:nvSpPr>
          <p:cNvPr id="5" name="TextBox 5"/>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6" name="TextBox 6"/>
          <p:cNvSpPr txBox="1"/>
          <p:nvPr/>
        </p:nvSpPr>
        <p:spPr>
          <a:xfrm>
            <a:off x="5451815" y="318095"/>
            <a:ext cx="10800095"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Giao diện danh sách các công việc: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736689" y="1146771"/>
            <a:ext cx="16814623" cy="8260217"/>
          </a:xfrm>
          <a:custGeom>
            <a:avLst/>
            <a:gdLst/>
            <a:ahLst/>
            <a:cxnLst/>
            <a:rect l="l" t="t" r="r" b="b"/>
            <a:pathLst>
              <a:path w="16814623" h="8260217">
                <a:moveTo>
                  <a:pt x="0" y="0"/>
                </a:moveTo>
                <a:lnTo>
                  <a:pt x="16814622" y="0"/>
                </a:lnTo>
                <a:lnTo>
                  <a:pt x="16814622" y="8260216"/>
                </a:lnTo>
                <a:lnTo>
                  <a:pt x="0" y="8260216"/>
                </a:lnTo>
                <a:lnTo>
                  <a:pt x="0" y="0"/>
                </a:lnTo>
                <a:close/>
              </a:path>
            </a:pathLst>
          </a:custGeom>
          <a:blipFill>
            <a:blip r:embed="rId3"/>
            <a:stretch>
              <a:fillRect l="-1454" t="-8885" r="-1163"/>
            </a:stretch>
          </a:blipFill>
        </p:spPr>
        <p:txBody>
          <a:bodyPr/>
          <a:lstStyle/>
          <a:p>
            <a:endParaRPr lang="vi-VN"/>
          </a:p>
        </p:txBody>
      </p:sp>
      <p:sp>
        <p:nvSpPr>
          <p:cNvPr id="4" name="TextBox 4"/>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5" name="TextBox 5"/>
          <p:cNvSpPr txBox="1"/>
          <p:nvPr/>
        </p:nvSpPr>
        <p:spPr>
          <a:xfrm>
            <a:off x="5451815" y="318095"/>
            <a:ext cx="10800095" cy="828675"/>
          </a:xfrm>
          <a:prstGeom prst="rect">
            <a:avLst/>
          </a:prstGeom>
        </p:spPr>
        <p:txBody>
          <a:bodyPr lIns="0" tIns="0" rIns="0" bIns="0" rtlCol="0" anchor="t">
            <a:spAutoFit/>
          </a:bodyPr>
          <a:lstStyle/>
          <a:p>
            <a:pPr algn="l">
              <a:lnSpc>
                <a:spcPts val="3374"/>
              </a:lnSpc>
            </a:pPr>
            <a:r>
              <a:rPr lang="en-US" sz="2499" spc="149">
                <a:solidFill>
                  <a:srgbClr val="000000"/>
                </a:solidFill>
                <a:latin typeface="Open Sans"/>
                <a:ea typeface="Open Sans"/>
                <a:cs typeface="Open Sans"/>
                <a:sym typeface="Open Sans"/>
              </a:rPr>
              <a:t>Giao diện thêm mới công việc</a:t>
            </a:r>
          </a:p>
          <a:p>
            <a:pPr marL="0" lvl="0" indent="0" algn="l">
              <a:lnSpc>
                <a:spcPts val="3374"/>
              </a:lnSpc>
              <a:spcBef>
                <a:spcPct val="0"/>
              </a:spcBef>
            </a:pPr>
            <a:endParaRPr lang="en-US" sz="2499" spc="149">
              <a:solidFill>
                <a:srgbClr val="000000"/>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707612" y="1131927"/>
            <a:ext cx="16872777" cy="8236987"/>
          </a:xfrm>
          <a:custGeom>
            <a:avLst/>
            <a:gdLst/>
            <a:ahLst/>
            <a:cxnLst/>
            <a:rect l="l" t="t" r="r" b="b"/>
            <a:pathLst>
              <a:path w="16872777" h="8236987">
                <a:moveTo>
                  <a:pt x="0" y="0"/>
                </a:moveTo>
                <a:lnTo>
                  <a:pt x="16872776" y="0"/>
                </a:lnTo>
                <a:lnTo>
                  <a:pt x="16872776" y="8236987"/>
                </a:lnTo>
                <a:lnTo>
                  <a:pt x="0" y="8236987"/>
                </a:lnTo>
                <a:lnTo>
                  <a:pt x="0" y="0"/>
                </a:lnTo>
                <a:close/>
              </a:path>
            </a:pathLst>
          </a:custGeom>
          <a:blipFill>
            <a:blip r:embed="rId3"/>
            <a:stretch>
              <a:fillRect t="-1556" r="-1438"/>
            </a:stretch>
          </a:blipFill>
        </p:spPr>
        <p:txBody>
          <a:bodyPr/>
          <a:lstStyle/>
          <a:p>
            <a:endParaRPr lang="vi-VN"/>
          </a:p>
        </p:txBody>
      </p:sp>
      <p:sp>
        <p:nvSpPr>
          <p:cNvPr id="4" name="TextBox 4"/>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5" name="TextBox 5"/>
          <p:cNvSpPr txBox="1"/>
          <p:nvPr/>
        </p:nvSpPr>
        <p:spPr>
          <a:xfrm>
            <a:off x="5451815" y="318095"/>
            <a:ext cx="10800095"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Giao diện cập nhật công việc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TextBox 4"/>
          <p:cNvSpPr txBox="1"/>
          <p:nvPr/>
        </p:nvSpPr>
        <p:spPr>
          <a:xfrm>
            <a:off x="1504950" y="2291070"/>
            <a:ext cx="7848753" cy="1167765"/>
          </a:xfrm>
          <a:prstGeom prst="rect">
            <a:avLst/>
          </a:prstGeom>
        </p:spPr>
        <p:txBody>
          <a:bodyPr lIns="0" tIns="0" rIns="0" bIns="0" rtlCol="0" anchor="t">
            <a:spAutoFit/>
          </a:bodyPr>
          <a:lstStyle/>
          <a:p>
            <a:pPr algn="l">
              <a:lnSpc>
                <a:spcPts val="8730"/>
              </a:lnSpc>
            </a:pPr>
            <a:r>
              <a:rPr lang="en-US" sz="9000" b="1">
                <a:solidFill>
                  <a:srgbClr val="000000"/>
                </a:solidFill>
                <a:latin typeface="Open Sans Bold"/>
                <a:ea typeface="Open Sans Bold"/>
                <a:cs typeface="Open Sans Bold"/>
                <a:sym typeface="Open Sans Bold"/>
              </a:rPr>
              <a:t>Giới thiệu</a:t>
            </a:r>
          </a:p>
        </p:txBody>
      </p:sp>
      <p:sp>
        <p:nvSpPr>
          <p:cNvPr id="5" name="TextBox 5"/>
          <p:cNvSpPr txBox="1"/>
          <p:nvPr/>
        </p:nvSpPr>
        <p:spPr>
          <a:xfrm>
            <a:off x="1504950" y="4196743"/>
            <a:ext cx="8312518" cy="3993401"/>
          </a:xfrm>
          <a:prstGeom prst="rect">
            <a:avLst/>
          </a:prstGeom>
        </p:spPr>
        <p:txBody>
          <a:bodyPr lIns="0" tIns="0" rIns="0" bIns="0" rtlCol="0" anchor="t">
            <a:spAutoFit/>
          </a:bodyPr>
          <a:lstStyle/>
          <a:p>
            <a:pPr marL="0" lvl="0" indent="0" algn="just">
              <a:lnSpc>
                <a:spcPts val="3203"/>
              </a:lnSpc>
              <a:spcBef>
                <a:spcPct val="0"/>
              </a:spcBef>
            </a:pPr>
            <a:r>
              <a:rPr lang="en-US" sz="2372" spc="142">
                <a:solidFill>
                  <a:srgbClr val="000000"/>
                </a:solidFill>
                <a:latin typeface="Open Sans"/>
                <a:ea typeface="Open Sans"/>
                <a:cs typeface="Open Sans"/>
                <a:sym typeface="Open Sans"/>
              </a:rPr>
              <a:t>Trang web CareerConnect được phát triển nhằm mang đến một giải pháp toàn diện cho việc tổ chức và quản lý ứng viên, công việc và thông tin công ty một cách hiệu quả.</a:t>
            </a:r>
          </a:p>
          <a:p>
            <a:pPr marL="0" lvl="0" indent="0" algn="just">
              <a:lnSpc>
                <a:spcPts val="3203"/>
              </a:lnSpc>
              <a:spcBef>
                <a:spcPct val="0"/>
              </a:spcBef>
            </a:pPr>
            <a:endParaRPr lang="en-US" sz="2372" spc="142">
              <a:solidFill>
                <a:srgbClr val="000000"/>
              </a:solidFill>
              <a:latin typeface="Open Sans"/>
              <a:ea typeface="Open Sans"/>
              <a:cs typeface="Open Sans"/>
              <a:sym typeface="Open Sans"/>
            </a:endParaRPr>
          </a:p>
          <a:p>
            <a:pPr marL="0" lvl="0" indent="0" algn="just">
              <a:lnSpc>
                <a:spcPts val="3203"/>
              </a:lnSpc>
              <a:spcBef>
                <a:spcPct val="0"/>
              </a:spcBef>
            </a:pPr>
            <a:r>
              <a:rPr lang="en-US" sz="2372" u="none" spc="142">
                <a:solidFill>
                  <a:srgbClr val="000000"/>
                </a:solidFill>
                <a:latin typeface="Open Sans"/>
                <a:ea typeface="Open Sans"/>
                <a:cs typeface="Open Sans"/>
                <a:sym typeface="Open Sans"/>
              </a:rPr>
              <a:t>Với giao diện thân thiện, trực quan và dễ sử dụng, CareerConnect giúp tối ưu hóa quy trình tuyển dụng và tìm việc, mang lại trải nghiệm thuận tiện và chuyên nghiệp cho cả nhà tuyển dụng lẫn người tìm việc.</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448449" y="1201187"/>
            <a:ext cx="17391103" cy="8540112"/>
          </a:xfrm>
          <a:custGeom>
            <a:avLst/>
            <a:gdLst/>
            <a:ahLst/>
            <a:cxnLst/>
            <a:rect l="l" t="t" r="r" b="b"/>
            <a:pathLst>
              <a:path w="17391103" h="8540112">
                <a:moveTo>
                  <a:pt x="0" y="0"/>
                </a:moveTo>
                <a:lnTo>
                  <a:pt x="17391102" y="0"/>
                </a:lnTo>
                <a:lnTo>
                  <a:pt x="17391102" y="8540112"/>
                </a:lnTo>
                <a:lnTo>
                  <a:pt x="0" y="8540112"/>
                </a:lnTo>
                <a:lnTo>
                  <a:pt x="0" y="0"/>
                </a:lnTo>
                <a:close/>
              </a:path>
            </a:pathLst>
          </a:custGeom>
          <a:blipFill>
            <a:blip r:embed="rId3"/>
            <a:stretch>
              <a:fillRect l="-1187" t="-1209" r="-1286"/>
            </a:stretch>
          </a:blipFill>
        </p:spPr>
        <p:txBody>
          <a:bodyPr/>
          <a:lstStyle/>
          <a:p>
            <a:endParaRPr lang="vi-VN"/>
          </a:p>
        </p:txBody>
      </p:sp>
      <p:sp>
        <p:nvSpPr>
          <p:cNvPr id="4" name="TextBox 4"/>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5" name="TextBox 5"/>
          <p:cNvSpPr txBox="1"/>
          <p:nvPr/>
        </p:nvSpPr>
        <p:spPr>
          <a:xfrm>
            <a:off x="5451815" y="318095"/>
            <a:ext cx="10800095"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Giao diện thông tin chi tiết của công việc: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4" name="TextBox 4"/>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5" name="TextBox 5"/>
          <p:cNvSpPr txBox="1"/>
          <p:nvPr/>
        </p:nvSpPr>
        <p:spPr>
          <a:xfrm>
            <a:off x="5451815" y="318095"/>
            <a:ext cx="10800095"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Email ứng viên nhận được khi được apply</a:t>
            </a:r>
          </a:p>
        </p:txBody>
      </p:sp>
      <p:pic>
        <p:nvPicPr>
          <p:cNvPr id="7" name="Picture 6">
            <a:extLst>
              <a:ext uri="{FF2B5EF4-FFF2-40B4-BE49-F238E27FC236}">
                <a16:creationId xmlns:a16="http://schemas.microsoft.com/office/drawing/2014/main" id="{4E5CFE64-5668-9EE1-2087-C09DAEC112F3}"/>
              </a:ext>
            </a:extLst>
          </p:cNvPr>
          <p:cNvPicPr>
            <a:picLocks noChangeAspect="1"/>
          </p:cNvPicPr>
          <p:nvPr/>
        </p:nvPicPr>
        <p:blipFill>
          <a:blip r:embed="rId3"/>
          <a:stretch>
            <a:fillRect/>
          </a:stretch>
        </p:blipFill>
        <p:spPr>
          <a:xfrm>
            <a:off x="702476" y="3086100"/>
            <a:ext cx="16883046" cy="389034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TextBox 3"/>
          <p:cNvSpPr txBox="1"/>
          <p:nvPr/>
        </p:nvSpPr>
        <p:spPr>
          <a:xfrm>
            <a:off x="7445192" y="675283"/>
            <a:ext cx="33976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Kết luận</a:t>
            </a:r>
          </a:p>
        </p:txBody>
      </p:sp>
      <p:sp>
        <p:nvSpPr>
          <p:cNvPr id="4" name="TextBox 4"/>
          <p:cNvSpPr txBox="1"/>
          <p:nvPr/>
        </p:nvSpPr>
        <p:spPr>
          <a:xfrm>
            <a:off x="3743953" y="2925710"/>
            <a:ext cx="10800095" cy="1752601"/>
          </a:xfrm>
          <a:prstGeom prst="rect">
            <a:avLst/>
          </a:prstGeom>
        </p:spPr>
        <p:txBody>
          <a:bodyPr lIns="0" tIns="0" rIns="0" bIns="0" rtlCol="0" anchor="t">
            <a:spAutoFit/>
          </a:bodyPr>
          <a:lstStyle/>
          <a:p>
            <a:pPr marL="755641" lvl="1" indent="-377820" algn="l">
              <a:lnSpc>
                <a:spcPts val="4724"/>
              </a:lnSpc>
              <a:buFont typeface="Arial"/>
              <a:buChar char="•"/>
            </a:pPr>
            <a:r>
              <a:rPr lang="en-US" sz="3499" spc="209">
                <a:solidFill>
                  <a:srgbClr val="000000"/>
                </a:solidFill>
                <a:latin typeface="Open Sans"/>
                <a:ea typeface="Open Sans"/>
                <a:cs typeface="Open Sans"/>
                <a:sym typeface="Open Sans"/>
              </a:rPr>
              <a:t>Ứng dụng đã đáp ứng những yêu cầu cơ bản</a:t>
            </a:r>
          </a:p>
          <a:p>
            <a:pPr marL="755641" lvl="1" indent="-377820" algn="l">
              <a:lnSpc>
                <a:spcPts val="4724"/>
              </a:lnSpc>
              <a:spcBef>
                <a:spcPct val="0"/>
              </a:spcBef>
              <a:buFont typeface="Arial"/>
              <a:buChar char="•"/>
            </a:pPr>
            <a:r>
              <a:rPr lang="en-US" sz="3499" spc="209">
                <a:solidFill>
                  <a:srgbClr val="000000"/>
                </a:solidFill>
                <a:latin typeface="Open Sans"/>
                <a:ea typeface="Open Sans"/>
                <a:cs typeface="Open Sans"/>
                <a:sym typeface="Open Sans"/>
              </a:rPr>
              <a:t>Giao diện dễ nhìn, thân thiện.</a:t>
            </a:r>
          </a:p>
        </p:txBody>
      </p:sp>
      <p:sp>
        <p:nvSpPr>
          <p:cNvPr id="5" name="TextBox 5"/>
          <p:cNvSpPr txBox="1"/>
          <p:nvPr/>
        </p:nvSpPr>
        <p:spPr>
          <a:xfrm>
            <a:off x="3743953" y="5992027"/>
            <a:ext cx="10800095" cy="1162051"/>
          </a:xfrm>
          <a:prstGeom prst="rect">
            <a:avLst/>
          </a:prstGeom>
        </p:spPr>
        <p:txBody>
          <a:bodyPr lIns="0" tIns="0" rIns="0" bIns="0" rtlCol="0" anchor="t">
            <a:spAutoFit/>
          </a:bodyPr>
          <a:lstStyle/>
          <a:p>
            <a:pPr marL="755641" lvl="1" indent="-377820" algn="l">
              <a:lnSpc>
                <a:spcPts val="4724"/>
              </a:lnSpc>
              <a:buFont typeface="Arial"/>
              <a:buChar char="•"/>
            </a:pPr>
            <a:r>
              <a:rPr lang="en-US" sz="3499" spc="209">
                <a:solidFill>
                  <a:srgbClr val="000000"/>
                </a:solidFill>
                <a:latin typeface="Open Sans"/>
                <a:ea typeface="Open Sans"/>
                <a:cs typeface="Open Sans"/>
                <a:sym typeface="Open Sans"/>
              </a:rPr>
              <a:t>Vẫn chưa đầy đủ các chức năng</a:t>
            </a:r>
          </a:p>
          <a:p>
            <a:pPr marL="755641" lvl="1" indent="-377820" algn="l">
              <a:lnSpc>
                <a:spcPts val="4724"/>
              </a:lnSpc>
              <a:spcBef>
                <a:spcPct val="0"/>
              </a:spcBef>
              <a:buFont typeface="Arial"/>
              <a:buChar char="•"/>
            </a:pPr>
            <a:r>
              <a:rPr lang="en-US" sz="3499" spc="209">
                <a:solidFill>
                  <a:srgbClr val="000000"/>
                </a:solidFill>
                <a:latin typeface="Open Sans"/>
                <a:ea typeface="Open Sans"/>
                <a:cs typeface="Open Sans"/>
                <a:sym typeface="Open Sans"/>
              </a:rPr>
              <a:t>Giao diện chưa đồng bộ, cần cải thiện</a:t>
            </a:r>
          </a:p>
        </p:txBody>
      </p:sp>
      <p:sp>
        <p:nvSpPr>
          <p:cNvPr id="6" name="TextBox 6"/>
          <p:cNvSpPr txBox="1"/>
          <p:nvPr/>
        </p:nvSpPr>
        <p:spPr>
          <a:xfrm>
            <a:off x="1373704" y="5001426"/>
            <a:ext cx="10800095" cy="657226"/>
          </a:xfrm>
          <a:prstGeom prst="rect">
            <a:avLst/>
          </a:prstGeom>
        </p:spPr>
        <p:txBody>
          <a:bodyPr lIns="0" tIns="0" rIns="0" bIns="0" rtlCol="0" anchor="t">
            <a:spAutoFit/>
          </a:bodyPr>
          <a:lstStyle/>
          <a:p>
            <a:pPr algn="l">
              <a:lnSpc>
                <a:spcPts val="5399"/>
              </a:lnSpc>
              <a:spcBef>
                <a:spcPct val="0"/>
              </a:spcBef>
            </a:pPr>
            <a:r>
              <a:rPr lang="en-US" sz="3999" b="1" spc="239">
                <a:solidFill>
                  <a:srgbClr val="000000"/>
                </a:solidFill>
                <a:latin typeface="Open Sans Bold"/>
                <a:ea typeface="Open Sans Bold"/>
                <a:cs typeface="Open Sans Bold"/>
                <a:sym typeface="Open Sans Bold"/>
              </a:rPr>
              <a:t>Tuy nhiên:</a:t>
            </a:r>
          </a:p>
        </p:txBody>
      </p:sp>
      <p:sp>
        <p:nvSpPr>
          <p:cNvPr id="7" name="TextBox 7"/>
          <p:cNvSpPr txBox="1"/>
          <p:nvPr/>
        </p:nvSpPr>
        <p:spPr>
          <a:xfrm>
            <a:off x="1373704" y="1935843"/>
            <a:ext cx="10800095" cy="657226"/>
          </a:xfrm>
          <a:prstGeom prst="rect">
            <a:avLst/>
          </a:prstGeom>
        </p:spPr>
        <p:txBody>
          <a:bodyPr lIns="0" tIns="0" rIns="0" bIns="0" rtlCol="0" anchor="t">
            <a:spAutoFit/>
          </a:bodyPr>
          <a:lstStyle/>
          <a:p>
            <a:pPr algn="l">
              <a:lnSpc>
                <a:spcPts val="5399"/>
              </a:lnSpc>
              <a:spcBef>
                <a:spcPct val="0"/>
              </a:spcBef>
            </a:pPr>
            <a:r>
              <a:rPr lang="en-US" sz="3999" b="1" spc="239">
                <a:solidFill>
                  <a:srgbClr val="000000"/>
                </a:solidFill>
                <a:latin typeface="Open Sans Bold"/>
                <a:ea typeface="Open Sans Bold"/>
                <a:cs typeface="Open Sans Bold"/>
                <a:sym typeface="Open Sans Bold"/>
              </a:rPr>
              <a:t>Những gì đã làm được: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vi-VN"/>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vi-VN"/>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vi-VN"/>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vi-VN"/>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vi-VN"/>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vi-VN"/>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vi-VN"/>
          </a:p>
        </p:txBody>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b="1">
                <a:solidFill>
                  <a:srgbClr val="000000"/>
                </a:solidFill>
                <a:latin typeface="Open Sans Bold"/>
                <a:ea typeface="Open Sans Bold"/>
                <a:cs typeface="Open Sans Bold"/>
                <a:sym typeface="Open Sans Bold"/>
              </a:rPr>
              <a:t>Thank you very much!</a:t>
            </a:r>
          </a:p>
        </p:txBody>
      </p:sp>
      <p:sp>
        <p:nvSpPr>
          <p:cNvPr id="17" name="TextBox 17"/>
          <p:cNvSpPr txBox="1"/>
          <p:nvPr/>
        </p:nvSpPr>
        <p:spPr>
          <a:xfrm>
            <a:off x="4860641" y="6801810"/>
            <a:ext cx="8459795" cy="587551"/>
          </a:xfrm>
          <a:prstGeom prst="rect">
            <a:avLst/>
          </a:prstGeom>
        </p:spPr>
        <p:txBody>
          <a:bodyPr lIns="0" tIns="0" rIns="0" bIns="0" rtlCol="0" anchor="t">
            <a:spAutoFit/>
          </a:bodyPr>
          <a:lstStyle/>
          <a:p>
            <a:pPr algn="ctr">
              <a:lnSpc>
                <a:spcPts val="4381"/>
              </a:lnSpc>
            </a:pPr>
            <a:r>
              <a:rPr lang="en-US" sz="4381" b="1" spc="-87">
                <a:solidFill>
                  <a:srgbClr val="000000"/>
                </a:solidFill>
                <a:latin typeface="Open Sans Bold"/>
                <a:ea typeface="Open Sans Bold"/>
                <a:cs typeface="Open Sans Bold"/>
                <a:sym typeface="Open Sans Bold"/>
              </a:rPr>
              <a:t>CẢM ƠN THẦY ĐÃ XEM!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TextBox 3"/>
          <p:cNvSpPr txBox="1"/>
          <p:nvPr/>
        </p:nvSpPr>
        <p:spPr>
          <a:xfrm>
            <a:off x="1028700" y="3660155"/>
            <a:ext cx="7743891" cy="2595962"/>
          </a:xfrm>
          <a:prstGeom prst="rect">
            <a:avLst/>
          </a:prstGeom>
        </p:spPr>
        <p:txBody>
          <a:bodyPr lIns="0" tIns="0" rIns="0" bIns="0" rtlCol="0" anchor="t">
            <a:spAutoFit/>
          </a:bodyPr>
          <a:lstStyle/>
          <a:p>
            <a:pPr algn="l">
              <a:lnSpc>
                <a:spcPts val="9972"/>
              </a:lnSpc>
            </a:pPr>
            <a:r>
              <a:rPr lang="en-US" sz="10280" b="1">
                <a:solidFill>
                  <a:srgbClr val="000000"/>
                </a:solidFill>
                <a:latin typeface="Open Sans Bold"/>
                <a:ea typeface="Open Sans Bold"/>
                <a:cs typeface="Open Sans Bold"/>
                <a:sym typeface="Open Sans Bold"/>
              </a:rPr>
              <a:t>Chức năng chính</a:t>
            </a:r>
          </a:p>
        </p:txBody>
      </p:sp>
      <p:grpSp>
        <p:nvGrpSpPr>
          <p:cNvPr id="4" name="Group 4"/>
          <p:cNvGrpSpPr/>
          <p:nvPr/>
        </p:nvGrpSpPr>
        <p:grpSpPr>
          <a:xfrm>
            <a:off x="9975489" y="1170261"/>
            <a:ext cx="6998061" cy="2561528"/>
            <a:chOff x="0" y="0"/>
            <a:chExt cx="2342659" cy="857492"/>
          </a:xfrm>
        </p:grpSpPr>
        <p:sp>
          <p:nvSpPr>
            <p:cNvPr id="5" name="Freeform 5"/>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vi-VN"/>
            </a:p>
          </p:txBody>
        </p:sp>
        <p:sp>
          <p:nvSpPr>
            <p:cNvPr id="6" name="TextBox 6"/>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12070625" y="1619489"/>
            <a:ext cx="7025086" cy="485776"/>
          </a:xfrm>
          <a:prstGeom prst="rect">
            <a:avLst/>
          </a:prstGeom>
        </p:spPr>
        <p:txBody>
          <a:bodyPr lIns="0" tIns="0" rIns="0" bIns="0" rtlCol="0" anchor="t">
            <a:spAutoFit/>
          </a:bodyPr>
          <a:lstStyle/>
          <a:p>
            <a:pPr marL="0" lvl="0" indent="0" algn="l">
              <a:lnSpc>
                <a:spcPts val="4049"/>
              </a:lnSpc>
              <a:spcBef>
                <a:spcPct val="0"/>
              </a:spcBef>
            </a:pPr>
            <a:r>
              <a:rPr lang="en-US" sz="2999" b="1" spc="179">
                <a:solidFill>
                  <a:srgbClr val="000000"/>
                </a:solidFill>
                <a:latin typeface="Open Sans Bold"/>
                <a:ea typeface="Open Sans Bold"/>
                <a:cs typeface="Open Sans Bold"/>
                <a:sym typeface="Open Sans Bold"/>
              </a:rPr>
              <a:t>Quản lý ứng viên</a:t>
            </a:r>
          </a:p>
        </p:txBody>
      </p:sp>
      <p:sp>
        <p:nvSpPr>
          <p:cNvPr id="8" name="TextBox 8"/>
          <p:cNvSpPr txBox="1"/>
          <p:nvPr/>
        </p:nvSpPr>
        <p:spPr>
          <a:xfrm>
            <a:off x="10491672" y="2033826"/>
            <a:ext cx="1578952" cy="1024898"/>
          </a:xfrm>
          <a:prstGeom prst="rect">
            <a:avLst/>
          </a:prstGeom>
        </p:spPr>
        <p:txBody>
          <a:bodyPr lIns="0" tIns="0" rIns="0" bIns="0" rtlCol="0" anchor="t">
            <a:spAutoFit/>
          </a:bodyPr>
          <a:lstStyle/>
          <a:p>
            <a:pPr algn="l">
              <a:lnSpc>
                <a:spcPts val="7680"/>
              </a:lnSpc>
            </a:pPr>
            <a:r>
              <a:rPr lang="en-US" sz="8000" spc="-656">
                <a:solidFill>
                  <a:srgbClr val="000000"/>
                </a:solidFill>
                <a:latin typeface="Open Sans"/>
                <a:ea typeface="Open Sans"/>
                <a:cs typeface="Open Sans"/>
                <a:sym typeface="Open Sans"/>
              </a:rPr>
              <a:t>01.</a:t>
            </a:r>
          </a:p>
        </p:txBody>
      </p:sp>
      <p:sp>
        <p:nvSpPr>
          <p:cNvPr id="9" name="TextBox 9"/>
          <p:cNvSpPr txBox="1"/>
          <p:nvPr/>
        </p:nvSpPr>
        <p:spPr>
          <a:xfrm>
            <a:off x="12070625" y="2227595"/>
            <a:ext cx="4132127" cy="1203960"/>
          </a:xfrm>
          <a:prstGeom prst="rect">
            <a:avLst/>
          </a:prstGeom>
        </p:spPr>
        <p:txBody>
          <a:bodyPr lIns="0" tIns="0" rIns="0" bIns="0" rtlCol="0" anchor="t">
            <a:spAutoFit/>
          </a:bodyPr>
          <a:lstStyle/>
          <a:p>
            <a:pPr marL="0" lvl="0" indent="0" algn="just">
              <a:lnSpc>
                <a:spcPts val="2430"/>
              </a:lnSpc>
              <a:spcBef>
                <a:spcPct val="0"/>
              </a:spcBef>
            </a:pPr>
            <a:r>
              <a:rPr lang="en-US" sz="1800" spc="28">
                <a:solidFill>
                  <a:srgbClr val="000000"/>
                </a:solidFill>
                <a:latin typeface="Open Sans"/>
                <a:ea typeface="Open Sans"/>
                <a:cs typeface="Open Sans"/>
                <a:sym typeface="Open Sans"/>
              </a:rPr>
              <a:t>Theo dõi hồ sơ, cập nhật thông tin cá nhân, đề xuất các công việc phù hợp cùng với các kỹ năng để dễ nhận được cơ hội việc làm hơn.</a:t>
            </a:r>
          </a:p>
        </p:txBody>
      </p:sp>
      <p:sp>
        <p:nvSpPr>
          <p:cNvPr id="10" name="Freeform 1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1" name="Freeform 1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12" name="Freeform 1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13" name="Freeform 1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grpSp>
        <p:nvGrpSpPr>
          <p:cNvPr id="14" name="Group 14"/>
          <p:cNvGrpSpPr/>
          <p:nvPr/>
        </p:nvGrpSpPr>
        <p:grpSpPr>
          <a:xfrm>
            <a:off x="9975489" y="3863743"/>
            <a:ext cx="6998061" cy="2561528"/>
            <a:chOff x="0" y="0"/>
            <a:chExt cx="2342659" cy="857492"/>
          </a:xfrm>
        </p:grpSpPr>
        <p:sp>
          <p:nvSpPr>
            <p:cNvPr id="15" name="Freeform 15"/>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vi-VN"/>
            </a:p>
          </p:txBody>
        </p:sp>
        <p:sp>
          <p:nvSpPr>
            <p:cNvPr id="16" name="TextBox 16"/>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7" name="TextBox 17"/>
          <p:cNvSpPr txBox="1"/>
          <p:nvPr/>
        </p:nvSpPr>
        <p:spPr>
          <a:xfrm>
            <a:off x="12070625" y="4312971"/>
            <a:ext cx="7025086" cy="485776"/>
          </a:xfrm>
          <a:prstGeom prst="rect">
            <a:avLst/>
          </a:prstGeom>
        </p:spPr>
        <p:txBody>
          <a:bodyPr lIns="0" tIns="0" rIns="0" bIns="0" rtlCol="0" anchor="t">
            <a:spAutoFit/>
          </a:bodyPr>
          <a:lstStyle/>
          <a:p>
            <a:pPr marL="0" lvl="0" indent="0" algn="l">
              <a:lnSpc>
                <a:spcPts val="4049"/>
              </a:lnSpc>
              <a:spcBef>
                <a:spcPct val="0"/>
              </a:spcBef>
            </a:pPr>
            <a:r>
              <a:rPr lang="en-US" sz="2999" b="1" spc="179">
                <a:solidFill>
                  <a:srgbClr val="000000"/>
                </a:solidFill>
                <a:latin typeface="Open Sans Bold"/>
                <a:ea typeface="Open Sans Bold"/>
                <a:cs typeface="Open Sans Bold"/>
                <a:sym typeface="Open Sans Bold"/>
              </a:rPr>
              <a:t>Quản lý công ty</a:t>
            </a:r>
          </a:p>
        </p:txBody>
      </p:sp>
      <p:sp>
        <p:nvSpPr>
          <p:cNvPr id="18" name="TextBox 18"/>
          <p:cNvSpPr txBox="1"/>
          <p:nvPr/>
        </p:nvSpPr>
        <p:spPr>
          <a:xfrm>
            <a:off x="10491672" y="4727308"/>
            <a:ext cx="1578952" cy="1024898"/>
          </a:xfrm>
          <a:prstGeom prst="rect">
            <a:avLst/>
          </a:prstGeom>
        </p:spPr>
        <p:txBody>
          <a:bodyPr lIns="0" tIns="0" rIns="0" bIns="0" rtlCol="0" anchor="t">
            <a:spAutoFit/>
          </a:bodyPr>
          <a:lstStyle/>
          <a:p>
            <a:pPr algn="l">
              <a:lnSpc>
                <a:spcPts val="7680"/>
              </a:lnSpc>
            </a:pPr>
            <a:r>
              <a:rPr lang="en-US" sz="8000" spc="-656">
                <a:solidFill>
                  <a:srgbClr val="000000"/>
                </a:solidFill>
                <a:latin typeface="Open Sans"/>
                <a:ea typeface="Open Sans"/>
                <a:cs typeface="Open Sans"/>
                <a:sym typeface="Open Sans"/>
              </a:rPr>
              <a:t>02.</a:t>
            </a:r>
          </a:p>
        </p:txBody>
      </p:sp>
      <p:sp>
        <p:nvSpPr>
          <p:cNvPr id="19" name="TextBox 19"/>
          <p:cNvSpPr txBox="1"/>
          <p:nvPr/>
        </p:nvSpPr>
        <p:spPr>
          <a:xfrm>
            <a:off x="12070625" y="4921077"/>
            <a:ext cx="4132127" cy="899160"/>
          </a:xfrm>
          <a:prstGeom prst="rect">
            <a:avLst/>
          </a:prstGeom>
        </p:spPr>
        <p:txBody>
          <a:bodyPr lIns="0" tIns="0" rIns="0" bIns="0" rtlCol="0" anchor="t">
            <a:spAutoFit/>
          </a:bodyPr>
          <a:lstStyle/>
          <a:p>
            <a:pPr algn="just">
              <a:lnSpc>
                <a:spcPts val="2430"/>
              </a:lnSpc>
            </a:pPr>
            <a:r>
              <a:rPr lang="en-US" sz="1800" spc="28">
                <a:solidFill>
                  <a:srgbClr val="000000"/>
                </a:solidFill>
                <a:latin typeface="Open Sans"/>
                <a:ea typeface="Open Sans"/>
                <a:cs typeface="Open Sans"/>
                <a:sym typeface="Open Sans"/>
              </a:rPr>
              <a:t>Hỗ trợ quản lý thông tin chi tiết về công ty.</a:t>
            </a:r>
          </a:p>
          <a:p>
            <a:pPr marL="0" lvl="0" indent="0" algn="just">
              <a:lnSpc>
                <a:spcPts val="2430"/>
              </a:lnSpc>
              <a:spcBef>
                <a:spcPct val="0"/>
              </a:spcBef>
            </a:pPr>
            <a:endParaRPr lang="en-US" sz="1800" spc="28">
              <a:solidFill>
                <a:srgbClr val="000000"/>
              </a:solidFill>
              <a:latin typeface="Open Sans"/>
              <a:ea typeface="Open Sans"/>
              <a:cs typeface="Open Sans"/>
              <a:sym typeface="Open Sans"/>
            </a:endParaRPr>
          </a:p>
        </p:txBody>
      </p:sp>
      <p:grpSp>
        <p:nvGrpSpPr>
          <p:cNvPr id="20" name="Group 20"/>
          <p:cNvGrpSpPr/>
          <p:nvPr/>
        </p:nvGrpSpPr>
        <p:grpSpPr>
          <a:xfrm>
            <a:off x="9975489" y="6558621"/>
            <a:ext cx="6998061" cy="2561528"/>
            <a:chOff x="0" y="0"/>
            <a:chExt cx="2342659" cy="857492"/>
          </a:xfrm>
        </p:grpSpPr>
        <p:sp>
          <p:nvSpPr>
            <p:cNvPr id="21" name="Freeform 21"/>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vi-VN"/>
            </a:p>
          </p:txBody>
        </p:sp>
        <p:sp>
          <p:nvSpPr>
            <p:cNvPr id="22" name="TextBox 22"/>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23" name="TextBox 23"/>
          <p:cNvSpPr txBox="1"/>
          <p:nvPr/>
        </p:nvSpPr>
        <p:spPr>
          <a:xfrm>
            <a:off x="12070625" y="7007848"/>
            <a:ext cx="7025086" cy="485776"/>
          </a:xfrm>
          <a:prstGeom prst="rect">
            <a:avLst/>
          </a:prstGeom>
        </p:spPr>
        <p:txBody>
          <a:bodyPr lIns="0" tIns="0" rIns="0" bIns="0" rtlCol="0" anchor="t">
            <a:spAutoFit/>
          </a:bodyPr>
          <a:lstStyle/>
          <a:p>
            <a:pPr marL="0" lvl="0" indent="0" algn="l">
              <a:lnSpc>
                <a:spcPts val="4049"/>
              </a:lnSpc>
              <a:spcBef>
                <a:spcPct val="0"/>
              </a:spcBef>
            </a:pPr>
            <a:r>
              <a:rPr lang="en-US" sz="2999" b="1" spc="179">
                <a:solidFill>
                  <a:srgbClr val="000000"/>
                </a:solidFill>
                <a:latin typeface="Open Sans Bold"/>
                <a:ea typeface="Open Sans Bold"/>
                <a:cs typeface="Open Sans Bold"/>
                <a:sym typeface="Open Sans Bold"/>
              </a:rPr>
              <a:t>Quản lý công việc</a:t>
            </a:r>
          </a:p>
        </p:txBody>
      </p:sp>
      <p:sp>
        <p:nvSpPr>
          <p:cNvPr id="24" name="TextBox 24"/>
          <p:cNvSpPr txBox="1"/>
          <p:nvPr/>
        </p:nvSpPr>
        <p:spPr>
          <a:xfrm>
            <a:off x="10491672" y="7422186"/>
            <a:ext cx="1578952" cy="1024898"/>
          </a:xfrm>
          <a:prstGeom prst="rect">
            <a:avLst/>
          </a:prstGeom>
        </p:spPr>
        <p:txBody>
          <a:bodyPr lIns="0" tIns="0" rIns="0" bIns="0" rtlCol="0" anchor="t">
            <a:spAutoFit/>
          </a:bodyPr>
          <a:lstStyle/>
          <a:p>
            <a:pPr algn="l">
              <a:lnSpc>
                <a:spcPts val="7680"/>
              </a:lnSpc>
            </a:pPr>
            <a:r>
              <a:rPr lang="en-US" sz="8000" spc="-656">
                <a:solidFill>
                  <a:srgbClr val="000000"/>
                </a:solidFill>
                <a:latin typeface="Open Sans"/>
                <a:ea typeface="Open Sans"/>
                <a:cs typeface="Open Sans"/>
                <a:sym typeface="Open Sans"/>
              </a:rPr>
              <a:t>03.</a:t>
            </a:r>
          </a:p>
        </p:txBody>
      </p:sp>
      <p:sp>
        <p:nvSpPr>
          <p:cNvPr id="25" name="TextBox 25"/>
          <p:cNvSpPr txBox="1"/>
          <p:nvPr/>
        </p:nvSpPr>
        <p:spPr>
          <a:xfrm>
            <a:off x="12070625" y="7615955"/>
            <a:ext cx="4132127" cy="594360"/>
          </a:xfrm>
          <a:prstGeom prst="rect">
            <a:avLst/>
          </a:prstGeom>
        </p:spPr>
        <p:txBody>
          <a:bodyPr lIns="0" tIns="0" rIns="0" bIns="0" rtlCol="0" anchor="t">
            <a:spAutoFit/>
          </a:bodyPr>
          <a:lstStyle/>
          <a:p>
            <a:pPr marL="0" lvl="0" indent="0" algn="just">
              <a:lnSpc>
                <a:spcPts val="2430"/>
              </a:lnSpc>
              <a:spcBef>
                <a:spcPct val="0"/>
              </a:spcBef>
            </a:pPr>
            <a:r>
              <a:rPr lang="en-US" sz="1800" spc="28">
                <a:solidFill>
                  <a:srgbClr val="000000"/>
                </a:solidFill>
                <a:latin typeface="Open Sans"/>
                <a:ea typeface="Open Sans"/>
                <a:cs typeface="Open Sans"/>
                <a:sym typeface="Open Sans"/>
              </a:rPr>
              <a:t>Cho phép tạo, chỉnh sửa và quản lý các công việc.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459218" y="828328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4" name="Freeform 4"/>
          <p:cNvSpPr/>
          <p:nvPr/>
        </p:nvSpPr>
        <p:spPr>
          <a:xfrm>
            <a:off x="8655390" y="337848"/>
            <a:ext cx="8732109" cy="9582561"/>
          </a:xfrm>
          <a:custGeom>
            <a:avLst/>
            <a:gdLst/>
            <a:ahLst/>
            <a:cxnLst/>
            <a:rect l="l" t="t" r="r" b="b"/>
            <a:pathLst>
              <a:path w="8732109" h="9582561">
                <a:moveTo>
                  <a:pt x="0" y="0"/>
                </a:moveTo>
                <a:lnTo>
                  <a:pt x="8732109" y="0"/>
                </a:lnTo>
                <a:lnTo>
                  <a:pt x="8732109" y="9582561"/>
                </a:lnTo>
                <a:lnTo>
                  <a:pt x="0" y="9582561"/>
                </a:lnTo>
                <a:lnTo>
                  <a:pt x="0" y="0"/>
                </a:lnTo>
                <a:close/>
              </a:path>
            </a:pathLst>
          </a:custGeom>
          <a:blipFill>
            <a:blip r:embed="rId5"/>
            <a:stretch>
              <a:fillRect/>
            </a:stretch>
          </a:blipFill>
        </p:spPr>
        <p:txBody>
          <a:bodyPr/>
          <a:lstStyle/>
          <a:p>
            <a:endParaRPr lang="vi-VN"/>
          </a:p>
        </p:txBody>
      </p:sp>
      <p:sp>
        <p:nvSpPr>
          <p:cNvPr id="5" name="TextBox 5"/>
          <p:cNvSpPr txBox="1"/>
          <p:nvPr/>
        </p:nvSpPr>
        <p:spPr>
          <a:xfrm>
            <a:off x="1028700" y="537873"/>
            <a:ext cx="8092094" cy="2272665"/>
          </a:xfrm>
          <a:prstGeom prst="rect">
            <a:avLst/>
          </a:prstGeom>
        </p:spPr>
        <p:txBody>
          <a:bodyPr lIns="0" tIns="0" rIns="0" bIns="0" rtlCol="0" anchor="t">
            <a:spAutoFit/>
          </a:bodyPr>
          <a:lstStyle/>
          <a:p>
            <a:pPr algn="l">
              <a:lnSpc>
                <a:spcPts val="8730"/>
              </a:lnSpc>
            </a:pPr>
            <a:r>
              <a:rPr lang="en-US" sz="9000" b="1">
                <a:solidFill>
                  <a:srgbClr val="000000"/>
                </a:solidFill>
                <a:latin typeface="Open Sans Bold"/>
                <a:ea typeface="Open Sans Bold"/>
                <a:cs typeface="Open Sans Bold"/>
                <a:sym typeface="Open Sans Bold"/>
              </a:rPr>
              <a:t>Phân tích và thiết kế</a:t>
            </a:r>
          </a:p>
        </p:txBody>
      </p:sp>
      <p:sp>
        <p:nvSpPr>
          <p:cNvPr id="6" name="TextBox 6"/>
          <p:cNvSpPr txBox="1"/>
          <p:nvPr/>
        </p:nvSpPr>
        <p:spPr>
          <a:xfrm>
            <a:off x="1220961" y="4810993"/>
            <a:ext cx="7707571" cy="588646"/>
          </a:xfrm>
          <a:prstGeom prst="rect">
            <a:avLst/>
          </a:prstGeom>
        </p:spPr>
        <p:txBody>
          <a:bodyPr lIns="0" tIns="0" rIns="0" bIns="0" rtlCol="0" anchor="t">
            <a:spAutoFit/>
          </a:bodyPr>
          <a:lstStyle/>
          <a:p>
            <a:pPr marL="0" lvl="0" indent="0" algn="l">
              <a:lnSpc>
                <a:spcPts val="4859"/>
              </a:lnSpc>
              <a:spcBef>
                <a:spcPct val="0"/>
              </a:spcBef>
            </a:pPr>
            <a:r>
              <a:rPr lang="en-US" sz="3599" spc="215">
                <a:solidFill>
                  <a:srgbClr val="000000"/>
                </a:solidFill>
                <a:latin typeface="Open Sans"/>
                <a:ea typeface="Open Sans"/>
                <a:cs typeface="Open Sans"/>
                <a:sym typeface="Open Sans"/>
              </a:rPr>
              <a:t>Class diagram: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459218" y="828328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4" name="Freeform 4"/>
          <p:cNvSpPr/>
          <p:nvPr/>
        </p:nvSpPr>
        <p:spPr>
          <a:xfrm>
            <a:off x="8928532" y="212935"/>
            <a:ext cx="8910600" cy="9832386"/>
          </a:xfrm>
          <a:custGeom>
            <a:avLst/>
            <a:gdLst/>
            <a:ahLst/>
            <a:cxnLst/>
            <a:rect l="l" t="t" r="r" b="b"/>
            <a:pathLst>
              <a:path w="8910600" h="9832386">
                <a:moveTo>
                  <a:pt x="0" y="0"/>
                </a:moveTo>
                <a:lnTo>
                  <a:pt x="8910600" y="0"/>
                </a:lnTo>
                <a:lnTo>
                  <a:pt x="8910600" y="9832386"/>
                </a:lnTo>
                <a:lnTo>
                  <a:pt x="0" y="9832386"/>
                </a:lnTo>
                <a:lnTo>
                  <a:pt x="0" y="0"/>
                </a:lnTo>
                <a:close/>
              </a:path>
            </a:pathLst>
          </a:custGeom>
          <a:blipFill>
            <a:blip r:embed="rId5"/>
            <a:stretch>
              <a:fillRect/>
            </a:stretch>
          </a:blipFill>
        </p:spPr>
        <p:txBody>
          <a:bodyPr/>
          <a:lstStyle/>
          <a:p>
            <a:endParaRPr lang="vi-VN"/>
          </a:p>
        </p:txBody>
      </p:sp>
      <p:sp>
        <p:nvSpPr>
          <p:cNvPr id="5" name="TextBox 5"/>
          <p:cNvSpPr txBox="1"/>
          <p:nvPr/>
        </p:nvSpPr>
        <p:spPr>
          <a:xfrm>
            <a:off x="1028700" y="537873"/>
            <a:ext cx="8092094" cy="2272665"/>
          </a:xfrm>
          <a:prstGeom prst="rect">
            <a:avLst/>
          </a:prstGeom>
        </p:spPr>
        <p:txBody>
          <a:bodyPr lIns="0" tIns="0" rIns="0" bIns="0" rtlCol="0" anchor="t">
            <a:spAutoFit/>
          </a:bodyPr>
          <a:lstStyle/>
          <a:p>
            <a:pPr algn="l">
              <a:lnSpc>
                <a:spcPts val="8730"/>
              </a:lnSpc>
            </a:pPr>
            <a:r>
              <a:rPr lang="en-US" sz="9000" b="1">
                <a:solidFill>
                  <a:srgbClr val="000000"/>
                </a:solidFill>
                <a:latin typeface="Open Sans Bold"/>
                <a:ea typeface="Open Sans Bold"/>
                <a:cs typeface="Open Sans Bold"/>
                <a:sym typeface="Open Sans Bold"/>
              </a:rPr>
              <a:t>Phân tích và thiết kế</a:t>
            </a:r>
          </a:p>
        </p:txBody>
      </p:sp>
      <p:sp>
        <p:nvSpPr>
          <p:cNvPr id="6" name="TextBox 6"/>
          <p:cNvSpPr txBox="1"/>
          <p:nvPr/>
        </p:nvSpPr>
        <p:spPr>
          <a:xfrm>
            <a:off x="1220961" y="4810993"/>
            <a:ext cx="7707571" cy="588646"/>
          </a:xfrm>
          <a:prstGeom prst="rect">
            <a:avLst/>
          </a:prstGeom>
        </p:spPr>
        <p:txBody>
          <a:bodyPr lIns="0" tIns="0" rIns="0" bIns="0" rtlCol="0" anchor="t">
            <a:spAutoFit/>
          </a:bodyPr>
          <a:lstStyle/>
          <a:p>
            <a:pPr marL="0" lvl="0" indent="0" algn="l">
              <a:lnSpc>
                <a:spcPts val="4859"/>
              </a:lnSpc>
              <a:spcBef>
                <a:spcPct val="0"/>
              </a:spcBef>
            </a:pPr>
            <a:r>
              <a:rPr lang="en-US" sz="3599" spc="215">
                <a:solidFill>
                  <a:srgbClr val="000000"/>
                </a:solidFill>
                <a:latin typeface="Open Sans"/>
                <a:ea typeface="Open Sans"/>
                <a:cs typeface="Open Sans"/>
                <a:sym typeface="Open Sans"/>
              </a:rPr>
              <a:t>Database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049178" y="1527731"/>
            <a:ext cx="16189645" cy="8519800"/>
          </a:xfrm>
          <a:custGeom>
            <a:avLst/>
            <a:gdLst/>
            <a:ahLst/>
            <a:cxnLst/>
            <a:rect l="l" t="t" r="r" b="b"/>
            <a:pathLst>
              <a:path w="16189645" h="8519800">
                <a:moveTo>
                  <a:pt x="0" y="0"/>
                </a:moveTo>
                <a:lnTo>
                  <a:pt x="16189644" y="0"/>
                </a:lnTo>
                <a:lnTo>
                  <a:pt x="16189644" y="8519801"/>
                </a:lnTo>
                <a:lnTo>
                  <a:pt x="0" y="8519801"/>
                </a:lnTo>
                <a:lnTo>
                  <a:pt x="0" y="0"/>
                </a:lnTo>
                <a:close/>
              </a:path>
            </a:pathLst>
          </a:custGeom>
          <a:blipFill>
            <a:blip r:embed="rId3"/>
            <a:stretch>
              <a:fillRect/>
            </a:stretch>
          </a:blipFill>
        </p:spPr>
        <p:txBody>
          <a:bodyPr/>
          <a:lstStyle/>
          <a:p>
            <a:endParaRPr lang="vi-VN"/>
          </a:p>
        </p:txBody>
      </p:sp>
      <p:sp>
        <p:nvSpPr>
          <p:cNvPr id="4" name="TextBox 4"/>
          <p:cNvSpPr txBox="1"/>
          <p:nvPr/>
        </p:nvSpPr>
        <p:spPr>
          <a:xfrm>
            <a:off x="1028700" y="255191"/>
            <a:ext cx="6214363" cy="1167765"/>
          </a:xfrm>
          <a:prstGeom prst="rect">
            <a:avLst/>
          </a:prstGeom>
        </p:spPr>
        <p:txBody>
          <a:bodyPr lIns="0" tIns="0" rIns="0" bIns="0" rtlCol="0" anchor="t">
            <a:spAutoFit/>
          </a:bodyPr>
          <a:lstStyle/>
          <a:p>
            <a:pPr algn="l">
              <a:lnSpc>
                <a:spcPts val="8730"/>
              </a:lnSpc>
            </a:pPr>
            <a:r>
              <a:rPr lang="en-US" sz="9000" b="1">
                <a:solidFill>
                  <a:srgbClr val="000000"/>
                </a:solidFill>
                <a:latin typeface="Open Sans Bold"/>
                <a:ea typeface="Open Sans Bold"/>
                <a:cs typeface="Open Sans Bold"/>
                <a:sym typeface="Open Sans Bold"/>
              </a:rPr>
              <a:t>Hiện thực:</a:t>
            </a:r>
          </a:p>
        </p:txBody>
      </p:sp>
      <p:sp>
        <p:nvSpPr>
          <p:cNvPr id="5" name="TextBox 5"/>
          <p:cNvSpPr txBox="1"/>
          <p:nvPr/>
        </p:nvSpPr>
        <p:spPr>
          <a:xfrm>
            <a:off x="7445367" y="700087"/>
            <a:ext cx="3012704"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Giao diện chính: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778863" y="656233"/>
            <a:ext cx="15480437" cy="7643466"/>
          </a:xfrm>
          <a:custGeom>
            <a:avLst/>
            <a:gdLst/>
            <a:ahLst/>
            <a:cxnLst/>
            <a:rect l="l" t="t" r="r" b="b"/>
            <a:pathLst>
              <a:path w="15480437" h="7643466">
                <a:moveTo>
                  <a:pt x="0" y="0"/>
                </a:moveTo>
                <a:lnTo>
                  <a:pt x="15480437" y="0"/>
                </a:lnTo>
                <a:lnTo>
                  <a:pt x="15480437" y="7643466"/>
                </a:lnTo>
                <a:lnTo>
                  <a:pt x="0" y="7643466"/>
                </a:lnTo>
                <a:lnTo>
                  <a:pt x="0" y="0"/>
                </a:lnTo>
                <a:close/>
              </a:path>
            </a:pathLst>
          </a:custGeom>
          <a:blipFill>
            <a:blip r:embed="rId3"/>
            <a:stretch>
              <a:fillRect/>
            </a:stretch>
          </a:blipFill>
        </p:spPr>
        <p:txBody>
          <a:bodyPr/>
          <a:lstStyle/>
          <a:p>
            <a:endParaRPr lang="vi-VN"/>
          </a:p>
        </p:txBody>
      </p:sp>
      <p:sp>
        <p:nvSpPr>
          <p:cNvPr id="4" name="Freeform 4"/>
          <p:cNvSpPr/>
          <p:nvPr/>
        </p:nvSpPr>
        <p:spPr>
          <a:xfrm>
            <a:off x="1846428" y="6687309"/>
            <a:ext cx="15412872" cy="4439565"/>
          </a:xfrm>
          <a:custGeom>
            <a:avLst/>
            <a:gdLst/>
            <a:ahLst/>
            <a:cxnLst/>
            <a:rect l="l" t="t" r="r" b="b"/>
            <a:pathLst>
              <a:path w="15412872" h="4439565">
                <a:moveTo>
                  <a:pt x="0" y="0"/>
                </a:moveTo>
                <a:lnTo>
                  <a:pt x="15412872" y="0"/>
                </a:lnTo>
                <a:lnTo>
                  <a:pt x="15412872" y="4439564"/>
                </a:lnTo>
                <a:lnTo>
                  <a:pt x="0" y="4439564"/>
                </a:lnTo>
                <a:lnTo>
                  <a:pt x="0" y="0"/>
                </a:lnTo>
                <a:close/>
              </a:path>
            </a:pathLst>
          </a:custGeom>
          <a:blipFill>
            <a:blip r:embed="rId4"/>
            <a:stretch>
              <a:fillRect l="-623" r="-1338"/>
            </a:stretch>
          </a:blipFill>
        </p:spPr>
        <p:txBody>
          <a:bodyPr/>
          <a:lstStyle/>
          <a:p>
            <a:endParaRPr lang="vi-VN"/>
          </a:p>
        </p:txBody>
      </p:sp>
      <p:sp>
        <p:nvSpPr>
          <p:cNvPr id="5" name="TextBox 5"/>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6" name="TextBox 6"/>
          <p:cNvSpPr txBox="1"/>
          <p:nvPr/>
        </p:nvSpPr>
        <p:spPr>
          <a:xfrm>
            <a:off x="5451815" y="318095"/>
            <a:ext cx="5977040"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Giao diện danh sách ứng viên: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028700" y="1314923"/>
            <a:ext cx="16549698" cy="8627235"/>
          </a:xfrm>
          <a:custGeom>
            <a:avLst/>
            <a:gdLst/>
            <a:ahLst/>
            <a:cxnLst/>
            <a:rect l="l" t="t" r="r" b="b"/>
            <a:pathLst>
              <a:path w="16549698" h="8627235">
                <a:moveTo>
                  <a:pt x="0" y="0"/>
                </a:moveTo>
                <a:lnTo>
                  <a:pt x="16549698" y="0"/>
                </a:lnTo>
                <a:lnTo>
                  <a:pt x="16549698" y="8627235"/>
                </a:lnTo>
                <a:lnTo>
                  <a:pt x="0" y="8627235"/>
                </a:lnTo>
                <a:lnTo>
                  <a:pt x="0" y="0"/>
                </a:lnTo>
                <a:close/>
              </a:path>
            </a:pathLst>
          </a:custGeom>
          <a:blipFill>
            <a:blip r:embed="rId3"/>
            <a:stretch>
              <a:fillRect r="-490"/>
            </a:stretch>
          </a:blipFill>
        </p:spPr>
        <p:txBody>
          <a:bodyPr/>
          <a:lstStyle/>
          <a:p>
            <a:endParaRPr lang="vi-VN"/>
          </a:p>
        </p:txBody>
      </p:sp>
      <p:sp>
        <p:nvSpPr>
          <p:cNvPr id="4" name="TextBox 4"/>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5" name="TextBox 5"/>
          <p:cNvSpPr txBox="1"/>
          <p:nvPr/>
        </p:nvSpPr>
        <p:spPr>
          <a:xfrm>
            <a:off x="5451815" y="318095"/>
            <a:ext cx="5977040"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Giao diện thông tin chi tiết ứng viên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3240258" y="1028700"/>
            <a:ext cx="12129973" cy="6398561"/>
          </a:xfrm>
          <a:custGeom>
            <a:avLst/>
            <a:gdLst/>
            <a:ahLst/>
            <a:cxnLst/>
            <a:rect l="l" t="t" r="r" b="b"/>
            <a:pathLst>
              <a:path w="12129973" h="6398561">
                <a:moveTo>
                  <a:pt x="0" y="0"/>
                </a:moveTo>
                <a:lnTo>
                  <a:pt x="12129973" y="0"/>
                </a:lnTo>
                <a:lnTo>
                  <a:pt x="12129973" y="6398561"/>
                </a:lnTo>
                <a:lnTo>
                  <a:pt x="0" y="6398561"/>
                </a:lnTo>
                <a:lnTo>
                  <a:pt x="0" y="0"/>
                </a:lnTo>
                <a:close/>
              </a:path>
            </a:pathLst>
          </a:custGeom>
          <a:blipFill>
            <a:blip r:embed="rId3"/>
            <a:stretch>
              <a:fillRect/>
            </a:stretch>
          </a:blipFill>
        </p:spPr>
        <p:txBody>
          <a:bodyPr/>
          <a:lstStyle/>
          <a:p>
            <a:endParaRPr lang="vi-VN"/>
          </a:p>
        </p:txBody>
      </p:sp>
      <p:sp>
        <p:nvSpPr>
          <p:cNvPr id="4" name="Freeform 4"/>
          <p:cNvSpPr/>
          <p:nvPr/>
        </p:nvSpPr>
        <p:spPr>
          <a:xfrm>
            <a:off x="3419987" y="5054893"/>
            <a:ext cx="11950244" cy="4727166"/>
          </a:xfrm>
          <a:custGeom>
            <a:avLst/>
            <a:gdLst/>
            <a:ahLst/>
            <a:cxnLst/>
            <a:rect l="l" t="t" r="r" b="b"/>
            <a:pathLst>
              <a:path w="11950244" h="4727166">
                <a:moveTo>
                  <a:pt x="0" y="0"/>
                </a:moveTo>
                <a:lnTo>
                  <a:pt x="11950244" y="0"/>
                </a:lnTo>
                <a:lnTo>
                  <a:pt x="11950244" y="4727166"/>
                </a:lnTo>
                <a:lnTo>
                  <a:pt x="0" y="4727166"/>
                </a:lnTo>
                <a:lnTo>
                  <a:pt x="0" y="0"/>
                </a:lnTo>
                <a:close/>
              </a:path>
            </a:pathLst>
          </a:custGeom>
          <a:blipFill>
            <a:blip r:embed="rId4"/>
            <a:stretch>
              <a:fillRect l="-2039" r="-706"/>
            </a:stretch>
          </a:blipFill>
        </p:spPr>
        <p:txBody>
          <a:bodyPr/>
          <a:lstStyle/>
          <a:p>
            <a:endParaRPr lang="vi-VN"/>
          </a:p>
        </p:txBody>
      </p:sp>
      <p:sp>
        <p:nvSpPr>
          <p:cNvPr id="5" name="TextBox 5"/>
          <p:cNvSpPr txBox="1"/>
          <p:nvPr/>
        </p:nvSpPr>
        <p:spPr>
          <a:xfrm>
            <a:off x="1028700" y="188516"/>
            <a:ext cx="4423115" cy="840184"/>
          </a:xfrm>
          <a:prstGeom prst="rect">
            <a:avLst/>
          </a:prstGeom>
        </p:spPr>
        <p:txBody>
          <a:bodyPr lIns="0" tIns="0" rIns="0" bIns="0" rtlCol="0" anchor="t">
            <a:spAutoFit/>
          </a:bodyPr>
          <a:lstStyle/>
          <a:p>
            <a:pPr algn="l">
              <a:lnSpc>
                <a:spcPts val="6213"/>
              </a:lnSpc>
            </a:pPr>
            <a:r>
              <a:rPr lang="en-US" sz="6405" b="1">
                <a:solidFill>
                  <a:srgbClr val="000000"/>
                </a:solidFill>
                <a:latin typeface="Open Sans Bold"/>
                <a:ea typeface="Open Sans Bold"/>
                <a:cs typeface="Open Sans Bold"/>
                <a:sym typeface="Open Sans Bold"/>
              </a:rPr>
              <a:t>Hiện thực:</a:t>
            </a:r>
          </a:p>
        </p:txBody>
      </p:sp>
      <p:sp>
        <p:nvSpPr>
          <p:cNvPr id="6" name="TextBox 6"/>
          <p:cNvSpPr txBox="1"/>
          <p:nvPr/>
        </p:nvSpPr>
        <p:spPr>
          <a:xfrm>
            <a:off x="5451815" y="318095"/>
            <a:ext cx="5977040"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00000"/>
                </a:solidFill>
                <a:latin typeface="Open Sans"/>
                <a:ea typeface="Open Sans"/>
                <a:cs typeface="Open Sans"/>
                <a:sym typeface="Open Sans"/>
              </a:rPr>
              <a:t>Giao diện thêm mới ứng viên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438</Words>
  <Application>Microsoft Office PowerPoint</Application>
  <PresentationFormat>Custom</PresentationFormat>
  <Paragraphs>62</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Open Sans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cp:lastModifiedBy>Lê Thiên Trí</cp:lastModifiedBy>
  <cp:revision>2</cp:revision>
  <dcterms:created xsi:type="dcterms:W3CDTF">2006-08-16T00:00:00Z</dcterms:created>
  <dcterms:modified xsi:type="dcterms:W3CDTF">2024-12-15T05:14:19Z</dcterms:modified>
  <dc:identifier>DAGZVD7Njys</dc:identifier>
</cp:coreProperties>
</file>